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/>
              <a:t>Violența înseamnă folosirea forței, a amenințărilor sau a presiunii pentru a controla, răni sau intimida o altă persoană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Tipuri </a:t>
            </a:r>
            <a:r>
              <a:rPr lang="vi-VN" dirty="0"/>
              <a:t>de violență</a:t>
            </a:r>
            <a:r>
              <a:rPr lang="vi-VN" dirty="0" smtClean="0"/>
              <a:t>:</a:t>
            </a:r>
            <a:endParaRPr lang="ro-RO" dirty="0" smtClean="0"/>
          </a:p>
          <a:p>
            <a:r>
              <a:rPr lang="vi-VN" dirty="0" smtClean="0"/>
              <a:t>Fizică </a:t>
            </a:r>
            <a:r>
              <a:rPr lang="vi-VN" dirty="0"/>
              <a:t>(lovituri, împingeri</a:t>
            </a:r>
            <a:r>
              <a:rPr lang="vi-VN" dirty="0" smtClean="0"/>
              <a:t>)</a:t>
            </a:r>
            <a:endParaRPr lang="ro-RO" dirty="0" smtClean="0"/>
          </a:p>
          <a:p>
            <a:r>
              <a:rPr lang="vi-VN" dirty="0" smtClean="0"/>
              <a:t>Verbală </a:t>
            </a:r>
            <a:r>
              <a:rPr lang="vi-VN" dirty="0"/>
              <a:t>(insulte, amenințări</a:t>
            </a:r>
            <a:r>
              <a:rPr lang="vi-VN" dirty="0" smtClean="0"/>
              <a:t>)</a:t>
            </a:r>
            <a:endParaRPr lang="ro-RO" dirty="0" smtClean="0"/>
          </a:p>
          <a:p>
            <a:r>
              <a:rPr lang="vi-VN" dirty="0" smtClean="0"/>
              <a:t>Emoțională/psihologică </a:t>
            </a:r>
            <a:r>
              <a:rPr lang="vi-VN" dirty="0"/>
              <a:t>(umilire, manipulare</a:t>
            </a:r>
            <a:r>
              <a:rPr lang="vi-VN" dirty="0" smtClean="0"/>
              <a:t>)</a:t>
            </a:r>
            <a:endParaRPr lang="ro-RO" dirty="0" smtClean="0"/>
          </a:p>
          <a:p>
            <a:r>
              <a:rPr lang="vi-VN" dirty="0" smtClean="0"/>
              <a:t>Economică </a:t>
            </a:r>
            <a:r>
              <a:rPr lang="vi-VN" dirty="0"/>
              <a:t>(controlul banilor</a:t>
            </a:r>
            <a:r>
              <a:rPr lang="vi-VN" dirty="0" smtClean="0"/>
              <a:t>)</a:t>
            </a:r>
            <a:endParaRPr lang="ro-RO" dirty="0" smtClean="0"/>
          </a:p>
          <a:p>
            <a:r>
              <a:rPr lang="vi-VN" dirty="0" smtClean="0"/>
              <a:t>Sexuală </a:t>
            </a:r>
            <a:r>
              <a:rPr lang="vi-VN" dirty="0"/>
              <a:t>(orice act sexual fără consimțământ)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violența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1211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>
                <a:latin typeface="Arial" pitchFamily="34" charset="0"/>
                <a:cs typeface="Arial" pitchFamily="34" charset="0"/>
              </a:rPr>
              <a:t>Codul Penal al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României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Pedepsește </a:t>
            </a:r>
            <a:r>
              <a:rPr lang="vi-VN" dirty="0">
                <a:latin typeface="Arial" pitchFamily="34" charset="0"/>
                <a:cs typeface="Arial" pitchFamily="34" charset="0"/>
              </a:rPr>
              <a:t>violul, agresiunea sexuală, hărțuirea, lovirea și amenințarea.Lipsa consimțământului face ca un act sexual să fie infracțiune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.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Legea </a:t>
            </a:r>
            <a:r>
              <a:rPr lang="vi-VN" dirty="0">
                <a:latin typeface="Arial" pitchFamily="34" charset="0"/>
                <a:cs typeface="Arial" pitchFamily="34" charset="0"/>
              </a:rPr>
              <a:t>nr.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217/2003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Protejează </a:t>
            </a:r>
            <a:r>
              <a:rPr lang="vi-VN" dirty="0">
                <a:latin typeface="Arial" pitchFamily="34" charset="0"/>
                <a:cs typeface="Arial" pitchFamily="34" charset="0"/>
              </a:rPr>
              <a:t>victimele violenței în familie.Permite emiterea unui ordin de protecție împotriva agresorului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.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Legea </a:t>
            </a:r>
            <a:r>
              <a:rPr lang="vi-VN" dirty="0">
                <a:latin typeface="Arial" pitchFamily="34" charset="0"/>
                <a:cs typeface="Arial" pitchFamily="34" charset="0"/>
              </a:rPr>
              <a:t>nr.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202/2002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Garantează </a:t>
            </a:r>
            <a:r>
              <a:rPr lang="vi-VN" dirty="0">
                <a:latin typeface="Arial" pitchFamily="34" charset="0"/>
                <a:cs typeface="Arial" pitchFamily="34" charset="0"/>
              </a:rPr>
              <a:t>egalitatea de șanse între femei și bărbați.Interzice discriminarea pe criteriul de sex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.</a:t>
            </a:r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Violența </a:t>
            </a:r>
            <a:r>
              <a:rPr lang="vi-VN" dirty="0">
                <a:latin typeface="Arial" pitchFamily="34" charset="0"/>
                <a:cs typeface="Arial" pitchFamily="34" charset="0"/>
              </a:rPr>
              <a:t>nu este o problemă „privată” — este o faptă sancționată de lege.Orice persoană are dreptul la protecție, siguranță și respect.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Ce spune legea în România?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81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Violența nu este „o problemă privată”, este o problemă legală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Victimele </a:t>
            </a:r>
            <a:r>
              <a:rPr lang="vi-VN" dirty="0"/>
              <a:t>au dreptul la protecție și sprijin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Legea </a:t>
            </a:r>
            <a:r>
              <a:rPr lang="vi-VN" dirty="0"/>
              <a:t>protejează atât fetele, cât și băieții.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Concluzie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10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dirty="0"/>
              <a:t>Violența domestică apare între membri ai familiei sau într-o relație</a:t>
            </a:r>
            <a:r>
              <a:rPr lang="vi-VN" dirty="0" smtClean="0"/>
              <a:t>.</a:t>
            </a:r>
            <a:endParaRPr lang="ro-RO" dirty="0" smtClean="0"/>
          </a:p>
          <a:p>
            <a:pPr marL="0" indent="0">
              <a:buNone/>
            </a:pPr>
            <a:r>
              <a:rPr lang="ro-RO" dirty="0"/>
              <a:t>	</a:t>
            </a:r>
            <a:r>
              <a:rPr lang="vi-VN" dirty="0" smtClean="0"/>
              <a:t>Poate </a:t>
            </a:r>
            <a:r>
              <a:rPr lang="vi-VN" dirty="0"/>
              <a:t>include</a:t>
            </a:r>
            <a:r>
              <a:rPr lang="vi-VN" dirty="0" smtClean="0"/>
              <a:t>:</a:t>
            </a:r>
            <a:endParaRPr lang="ro-RO" dirty="0" smtClean="0"/>
          </a:p>
          <a:p>
            <a:r>
              <a:rPr lang="vi-VN" dirty="0" smtClean="0"/>
              <a:t>Control excesiv</a:t>
            </a:r>
            <a:endParaRPr lang="ro-RO" dirty="0" smtClean="0"/>
          </a:p>
          <a:p>
            <a:r>
              <a:rPr lang="vi-VN" dirty="0" smtClean="0"/>
              <a:t>Izolare </a:t>
            </a:r>
            <a:r>
              <a:rPr lang="vi-VN" dirty="0"/>
              <a:t>de </a:t>
            </a:r>
            <a:r>
              <a:rPr lang="vi-VN" dirty="0" smtClean="0"/>
              <a:t>prieteni</a:t>
            </a:r>
            <a:endParaRPr lang="ro-RO" dirty="0" smtClean="0"/>
          </a:p>
          <a:p>
            <a:r>
              <a:rPr lang="vi-VN" dirty="0" smtClean="0"/>
              <a:t>Gelozie extremă</a:t>
            </a:r>
            <a:endParaRPr lang="ro-RO" dirty="0" smtClean="0"/>
          </a:p>
          <a:p>
            <a:r>
              <a:rPr lang="vi-VN" dirty="0" smtClean="0"/>
              <a:t>Amenințări </a:t>
            </a:r>
            <a:r>
              <a:rPr lang="vi-VN" dirty="0"/>
              <a:t>sau </a:t>
            </a:r>
            <a:r>
              <a:rPr lang="vi-VN" dirty="0" smtClean="0"/>
              <a:t>agresiuni</a:t>
            </a:r>
            <a:endParaRPr lang="ro-RO" dirty="0" smtClean="0"/>
          </a:p>
          <a:p>
            <a:endParaRPr lang="ro-RO" dirty="0" smtClean="0"/>
          </a:p>
          <a:p>
            <a:pPr marL="0" indent="0">
              <a:buNone/>
            </a:pPr>
            <a:r>
              <a:rPr lang="vi-VN" dirty="0" smtClean="0"/>
              <a:t>Important</a:t>
            </a:r>
            <a:r>
              <a:rPr lang="vi-VN" dirty="0"/>
              <a:t>: Violența domestică nu înseamnă doar lovituri – poate fi și emoțională sau psihologică.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Ce este violența domestică?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170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72000"/>
          </a:xfrm>
        </p:spPr>
        <p:txBody>
          <a:bodyPr>
            <a:normAutofit/>
          </a:bodyPr>
          <a:lstStyle/>
          <a:p>
            <a:r>
              <a:rPr lang="vi-VN" dirty="0"/>
              <a:t>Violența sexuală înseamnă orice comportament sexual fără consimțământ clar și liber exprimat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Ce </a:t>
            </a:r>
            <a:r>
              <a:rPr lang="vi-VN" dirty="0"/>
              <a:t>este consimțământul</a:t>
            </a:r>
            <a:r>
              <a:rPr lang="vi-VN" dirty="0" smtClean="0"/>
              <a:t>?</a:t>
            </a:r>
            <a:endParaRPr lang="ro-RO" dirty="0" smtClean="0"/>
          </a:p>
          <a:p>
            <a:r>
              <a:rPr lang="vi-VN" dirty="0" smtClean="0"/>
              <a:t>Este </a:t>
            </a:r>
            <a:r>
              <a:rPr lang="vi-VN" dirty="0"/>
              <a:t>un „DA” clar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Se </a:t>
            </a:r>
            <a:r>
              <a:rPr lang="vi-VN" dirty="0"/>
              <a:t>poate retrage oricând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Nu </a:t>
            </a:r>
            <a:r>
              <a:rPr lang="vi-VN" dirty="0"/>
              <a:t>înseamnă tăcere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Nu </a:t>
            </a:r>
            <a:r>
              <a:rPr lang="vi-VN" dirty="0"/>
              <a:t>este valabil dacă persoana este forțată, amenințată sau sub influența alcoolului/drogurilor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/>
              <a:t>„Fără consimțământ, este abuz.”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Ce este violența sexuală?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5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Ce înseamnă egalitatea de gen</a:t>
            </a:r>
            <a:r>
              <a:rPr lang="vi-VN" dirty="0" smtClean="0"/>
              <a:t>?</a:t>
            </a:r>
            <a:endParaRPr lang="ro-RO" dirty="0" smtClean="0"/>
          </a:p>
          <a:p>
            <a:r>
              <a:rPr lang="vi-VN" dirty="0" smtClean="0"/>
              <a:t>Egalitatea </a:t>
            </a:r>
            <a:r>
              <a:rPr lang="vi-VN" dirty="0"/>
              <a:t>de gen înseamnă că femeile și bărbații au</a:t>
            </a:r>
            <a:r>
              <a:rPr lang="vi-VN" dirty="0" smtClean="0"/>
              <a:t>:</a:t>
            </a:r>
            <a:endParaRPr lang="ro-RO" dirty="0" smtClean="0"/>
          </a:p>
          <a:p>
            <a:r>
              <a:rPr lang="vi-VN" dirty="0" smtClean="0"/>
              <a:t>Drepturi egale</a:t>
            </a:r>
            <a:endParaRPr lang="ro-RO" dirty="0" smtClean="0"/>
          </a:p>
          <a:p>
            <a:r>
              <a:rPr lang="vi-VN" dirty="0" smtClean="0"/>
              <a:t>Șanse egale</a:t>
            </a:r>
            <a:endParaRPr lang="ro-RO" dirty="0" smtClean="0"/>
          </a:p>
          <a:p>
            <a:r>
              <a:rPr lang="vi-VN" dirty="0" smtClean="0"/>
              <a:t>Respect </a:t>
            </a:r>
            <a:r>
              <a:rPr lang="vi-VN" dirty="0"/>
              <a:t>egal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Egalitatea</a:t>
            </a:r>
            <a:r>
              <a:rPr lang="en-US" dirty="0"/>
              <a:t> de gen</a:t>
            </a:r>
          </a:p>
        </p:txBody>
      </p:sp>
    </p:spTree>
    <p:extLst>
      <p:ext uri="{BB962C8B-B14F-4D97-AF65-F5344CB8AC3E}">
        <p14:creationId xmlns:p14="http://schemas.microsoft.com/office/powerpoint/2010/main" val="233248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Mit</a:t>
            </a:r>
            <a:r>
              <a:rPr lang="ro-RO" dirty="0" smtClean="0"/>
              <a:t>-</a:t>
            </a:r>
            <a:r>
              <a:rPr lang="vi-VN" dirty="0" smtClean="0"/>
              <a:t>Realitate</a:t>
            </a:r>
            <a:r>
              <a:rPr lang="ro-RO" dirty="0" smtClean="0"/>
              <a:t>:</a:t>
            </a:r>
          </a:p>
          <a:p>
            <a:r>
              <a:rPr lang="vi-VN" dirty="0" smtClean="0"/>
              <a:t>„Se </a:t>
            </a:r>
            <a:r>
              <a:rPr lang="vi-VN" dirty="0"/>
              <a:t>întâmplă doar în familii sărace</a:t>
            </a:r>
            <a:r>
              <a:rPr lang="vi-VN" dirty="0" smtClean="0"/>
              <a:t>”</a:t>
            </a:r>
            <a:r>
              <a:rPr lang="ro-RO" dirty="0" smtClean="0"/>
              <a:t>-</a:t>
            </a:r>
            <a:r>
              <a:rPr lang="vi-VN" dirty="0" smtClean="0"/>
              <a:t>Se </a:t>
            </a:r>
            <a:r>
              <a:rPr lang="vi-VN" dirty="0"/>
              <a:t>poate întâmpla în orice </a:t>
            </a:r>
            <a:r>
              <a:rPr lang="vi-VN" dirty="0" smtClean="0"/>
              <a:t>mediu</a:t>
            </a:r>
            <a:endParaRPr lang="ro-RO" dirty="0" smtClean="0"/>
          </a:p>
          <a:p>
            <a:r>
              <a:rPr lang="vi-VN" dirty="0" smtClean="0"/>
              <a:t>„</a:t>
            </a:r>
            <a:r>
              <a:rPr lang="vi-VN" dirty="0"/>
              <a:t>Victima a provocat</a:t>
            </a:r>
            <a:r>
              <a:rPr lang="vi-VN" dirty="0" smtClean="0"/>
              <a:t>”</a:t>
            </a:r>
            <a:r>
              <a:rPr lang="ro-RO" dirty="0" smtClean="0"/>
              <a:t>-</a:t>
            </a:r>
            <a:r>
              <a:rPr lang="vi-VN" dirty="0" smtClean="0"/>
              <a:t>Responsabilitatea </a:t>
            </a:r>
            <a:r>
              <a:rPr lang="vi-VN" dirty="0"/>
              <a:t>aparține </a:t>
            </a:r>
            <a:r>
              <a:rPr lang="vi-VN" dirty="0" smtClean="0"/>
              <a:t>agresorului</a:t>
            </a:r>
            <a:endParaRPr lang="ro-RO" dirty="0" smtClean="0"/>
          </a:p>
          <a:p>
            <a:r>
              <a:rPr lang="vi-VN" dirty="0" smtClean="0"/>
              <a:t>„</a:t>
            </a:r>
            <a:r>
              <a:rPr lang="vi-VN" dirty="0"/>
              <a:t>Dacă nu a plecat, înseamnă că acceptă</a:t>
            </a:r>
            <a:r>
              <a:rPr lang="vi-VN" dirty="0" smtClean="0"/>
              <a:t>”</a:t>
            </a:r>
            <a:r>
              <a:rPr lang="ro-RO" dirty="0" smtClean="0"/>
              <a:t>-</a:t>
            </a:r>
            <a:r>
              <a:rPr lang="vi-VN" dirty="0" smtClean="0"/>
              <a:t>Victimele </a:t>
            </a:r>
            <a:r>
              <a:rPr lang="vi-VN" dirty="0"/>
              <a:t>pot rămâne din frică sau dependență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Mituri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Realitate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94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Anxietate</a:t>
            </a:r>
            <a:endParaRPr lang="ro-RO" dirty="0" smtClean="0"/>
          </a:p>
          <a:p>
            <a:r>
              <a:rPr lang="vi-VN" dirty="0" smtClean="0"/>
              <a:t>Depresie</a:t>
            </a:r>
            <a:endParaRPr lang="ro-RO" dirty="0" smtClean="0"/>
          </a:p>
          <a:p>
            <a:r>
              <a:rPr lang="vi-VN" dirty="0" smtClean="0"/>
              <a:t>Scăderea </a:t>
            </a:r>
            <a:r>
              <a:rPr lang="vi-VN" dirty="0"/>
              <a:t>stimei de </a:t>
            </a:r>
            <a:r>
              <a:rPr lang="vi-VN" dirty="0" smtClean="0"/>
              <a:t>sine</a:t>
            </a:r>
            <a:endParaRPr lang="ro-RO" dirty="0" smtClean="0"/>
          </a:p>
          <a:p>
            <a:r>
              <a:rPr lang="vi-VN" dirty="0" smtClean="0"/>
              <a:t>Probleme </a:t>
            </a:r>
            <a:r>
              <a:rPr lang="vi-VN" dirty="0"/>
              <a:t>la </a:t>
            </a:r>
            <a:r>
              <a:rPr lang="vi-VN" dirty="0" smtClean="0"/>
              <a:t>școală</a:t>
            </a:r>
            <a:endParaRPr lang="ro-RO" dirty="0" smtClean="0"/>
          </a:p>
          <a:p>
            <a:r>
              <a:rPr lang="vi-VN" dirty="0" smtClean="0"/>
              <a:t>Traumă </a:t>
            </a:r>
            <a:r>
              <a:rPr lang="vi-VN" dirty="0"/>
              <a:t>pe termen lung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Impactul violenței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15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/>
              <a:t>✔ Să </a:t>
            </a:r>
            <a:r>
              <a:rPr lang="vi-VN" dirty="0"/>
              <a:t>respecte limitele </a:t>
            </a:r>
            <a:r>
              <a:rPr lang="vi-VN" dirty="0" smtClean="0"/>
              <a:t>celorlalți</a:t>
            </a:r>
            <a:endParaRPr lang="ro-RO" dirty="0" smtClean="0"/>
          </a:p>
          <a:p>
            <a:pPr marL="0" indent="0">
              <a:buNone/>
            </a:pPr>
            <a:r>
              <a:rPr lang="vi-VN" dirty="0" smtClean="0"/>
              <a:t>✔Să </a:t>
            </a:r>
            <a:r>
              <a:rPr lang="vi-VN" dirty="0"/>
              <a:t>nu tolereze glume sau comportamente </a:t>
            </a:r>
            <a:r>
              <a:rPr lang="vi-VN" dirty="0" smtClean="0"/>
              <a:t>sexiste</a:t>
            </a:r>
            <a:endParaRPr lang="ro-RO" dirty="0" smtClean="0"/>
          </a:p>
          <a:p>
            <a:pPr marL="0" indent="0">
              <a:buNone/>
            </a:pPr>
            <a:r>
              <a:rPr lang="vi-VN" dirty="0" smtClean="0"/>
              <a:t>✔ </a:t>
            </a:r>
            <a:r>
              <a:rPr lang="vi-VN" dirty="0"/>
              <a:t>Să ceară ajutor unui adult de </a:t>
            </a:r>
            <a:r>
              <a:rPr lang="vi-VN" dirty="0" smtClean="0"/>
              <a:t>încredere</a:t>
            </a:r>
            <a:endParaRPr lang="ro-RO" dirty="0" smtClean="0"/>
          </a:p>
          <a:p>
            <a:pPr marL="0" indent="0">
              <a:buNone/>
            </a:pPr>
            <a:r>
              <a:rPr lang="vi-VN" dirty="0" smtClean="0"/>
              <a:t>✔Să </a:t>
            </a:r>
            <a:r>
              <a:rPr lang="vi-VN" dirty="0"/>
              <a:t>sprijine un coleg aflat în dificultate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</a:t>
            </a:r>
            <a:r>
              <a:rPr lang="en-US" dirty="0"/>
              <a:t> pot face </a:t>
            </a:r>
            <a:r>
              <a:rPr lang="en-US" dirty="0" err="1"/>
              <a:t>elevii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55741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Respectul nu este opțional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Consimțământul </a:t>
            </a:r>
            <a:r>
              <a:rPr lang="vi-VN" dirty="0"/>
              <a:t>este esențial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Egalitatea </a:t>
            </a:r>
            <a:r>
              <a:rPr lang="vi-VN" dirty="0"/>
              <a:t>de gen înseamnă echitate și demnitate</a:t>
            </a:r>
            <a:r>
              <a:rPr lang="vi-VN" dirty="0" smtClean="0"/>
              <a:t>.</a:t>
            </a:r>
            <a:endParaRPr lang="ro-RO" dirty="0" smtClean="0"/>
          </a:p>
          <a:p>
            <a:r>
              <a:rPr lang="vi-VN" dirty="0" smtClean="0"/>
              <a:t>Violența </a:t>
            </a:r>
            <a:r>
              <a:rPr lang="vi-VN" dirty="0"/>
              <a:t>nu este niciodată justificată.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Concluzie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09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8001000" cy="5257800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vi-VN" dirty="0"/>
              <a:t> </a:t>
            </a:r>
            <a:r>
              <a:rPr lang="vi-VN" b="1" dirty="0"/>
              <a:t>1. Codul Penal al </a:t>
            </a:r>
            <a:r>
              <a:rPr lang="vi-VN" b="1" dirty="0" smtClean="0"/>
              <a:t>României</a:t>
            </a:r>
            <a:endParaRPr lang="ro-RO" b="1" dirty="0" smtClean="0"/>
          </a:p>
          <a:p>
            <a:pPr lvl="1"/>
            <a:r>
              <a:rPr lang="vi-VN" dirty="0" smtClean="0"/>
              <a:t>Pedepsește:</a:t>
            </a:r>
            <a:endParaRPr lang="ro-RO" dirty="0" smtClean="0"/>
          </a:p>
          <a:p>
            <a:pPr lvl="1"/>
            <a:r>
              <a:rPr lang="vi-VN" dirty="0" smtClean="0"/>
              <a:t>Violul</a:t>
            </a:r>
            <a:endParaRPr lang="ro-RO" dirty="0" smtClean="0"/>
          </a:p>
          <a:p>
            <a:pPr lvl="1"/>
            <a:r>
              <a:rPr lang="vi-VN" dirty="0" smtClean="0"/>
              <a:t>Agresiunea sexuală</a:t>
            </a:r>
            <a:endParaRPr lang="ro-RO" dirty="0" smtClean="0"/>
          </a:p>
          <a:p>
            <a:pPr lvl="1"/>
            <a:r>
              <a:rPr lang="vi-VN" dirty="0" smtClean="0"/>
              <a:t>Hărțuirea sexuală</a:t>
            </a:r>
            <a:endParaRPr lang="ro-RO" dirty="0" smtClean="0"/>
          </a:p>
          <a:p>
            <a:pPr lvl="1"/>
            <a:r>
              <a:rPr lang="vi-VN" dirty="0" smtClean="0"/>
              <a:t>Lovirea </a:t>
            </a:r>
            <a:r>
              <a:rPr lang="vi-VN" dirty="0"/>
              <a:t>sau alte </a:t>
            </a:r>
            <a:r>
              <a:rPr lang="vi-VN" dirty="0" smtClean="0"/>
              <a:t>violențe</a:t>
            </a:r>
            <a:endParaRPr lang="ro-RO" dirty="0" smtClean="0"/>
          </a:p>
          <a:p>
            <a:pPr lvl="1"/>
            <a:r>
              <a:rPr lang="vi-VN" dirty="0" smtClean="0"/>
              <a:t>Amenințarea</a:t>
            </a:r>
            <a:endParaRPr lang="ro-RO" dirty="0" smtClean="0"/>
          </a:p>
          <a:p>
            <a:pPr lvl="1"/>
            <a:r>
              <a:rPr lang="vi-VN" dirty="0" smtClean="0"/>
              <a:t>Hărțuirea</a:t>
            </a:r>
            <a:endParaRPr lang="ro-RO" dirty="0" smtClean="0"/>
          </a:p>
          <a:p>
            <a:pPr marL="109728" indent="0">
              <a:buNone/>
            </a:pPr>
            <a:r>
              <a:rPr lang="vi-VN" dirty="0" smtClean="0"/>
              <a:t>Aceste </a:t>
            </a:r>
            <a:r>
              <a:rPr lang="vi-VN" dirty="0"/>
              <a:t>fapte sunt infracțiuni și se pedepsesc cu închisoare sau amendă penală</a:t>
            </a:r>
            <a:r>
              <a:rPr lang="vi-VN" dirty="0" smtClean="0"/>
              <a:t>.</a:t>
            </a:r>
            <a:endParaRPr lang="ro-RO" dirty="0" smtClean="0"/>
          </a:p>
          <a:p>
            <a:pPr marL="109728" indent="0">
              <a:buNone/>
            </a:pPr>
            <a:r>
              <a:rPr lang="en-US" b="1" dirty="0" smtClean="0"/>
              <a:t> </a:t>
            </a:r>
            <a:r>
              <a:rPr lang="en-US" b="1" dirty="0"/>
              <a:t>2. </a:t>
            </a:r>
            <a:r>
              <a:rPr lang="vi-VN" b="1" dirty="0"/>
              <a:t>Legea nr. </a:t>
            </a:r>
            <a:r>
              <a:rPr lang="vi-VN" b="1" dirty="0" smtClean="0"/>
              <a:t>217/2003</a:t>
            </a:r>
            <a:endParaRPr lang="ro-RO" b="1" dirty="0" smtClean="0"/>
          </a:p>
          <a:p>
            <a:pPr marL="109728" indent="0">
              <a:buNone/>
            </a:pPr>
            <a:r>
              <a:rPr lang="ro-RO" dirty="0" smtClean="0"/>
              <a:t>	</a:t>
            </a:r>
            <a:r>
              <a:rPr lang="vi-VN" dirty="0" smtClean="0"/>
              <a:t>Reglementează </a:t>
            </a:r>
            <a:r>
              <a:rPr lang="vi-VN" dirty="0"/>
              <a:t>prevenirea și combaterea </a:t>
            </a:r>
            <a:r>
              <a:rPr lang="vi-VN"/>
              <a:t>violenței </a:t>
            </a:r>
            <a:r>
              <a:rPr lang="vi-VN" smtClean="0"/>
              <a:t>domestice</a:t>
            </a:r>
            <a:endParaRPr lang="ro-RO" dirty="0" smtClean="0"/>
          </a:p>
          <a:p>
            <a:pPr marL="109728" indent="0">
              <a:buNone/>
            </a:pPr>
            <a:r>
              <a:rPr lang="ro-RO" dirty="0" smtClean="0"/>
              <a:t>	</a:t>
            </a:r>
            <a:r>
              <a:rPr lang="vi-VN" dirty="0" smtClean="0"/>
              <a:t>Permite </a:t>
            </a:r>
            <a:r>
              <a:rPr lang="vi-VN" dirty="0"/>
              <a:t>emiterea ordinului de </a:t>
            </a:r>
            <a:r>
              <a:rPr lang="vi-VN" dirty="0" smtClean="0"/>
              <a:t>protecție</a:t>
            </a:r>
            <a:endParaRPr lang="ro-RO" dirty="0" smtClean="0"/>
          </a:p>
          <a:p>
            <a:pPr marL="109728" indent="0">
              <a:buNone/>
            </a:pPr>
            <a:r>
              <a:rPr lang="ro-RO" dirty="0" smtClean="0"/>
              <a:t>	</a:t>
            </a:r>
            <a:r>
              <a:rPr lang="vi-VN" dirty="0" smtClean="0"/>
              <a:t>Agresorul </a:t>
            </a:r>
            <a:r>
              <a:rPr lang="vi-VN" dirty="0"/>
              <a:t>poate fi obligat să părăsească </a:t>
            </a:r>
            <a:r>
              <a:rPr lang="vi-VN" dirty="0" smtClean="0"/>
              <a:t>locuința</a:t>
            </a:r>
            <a:r>
              <a:rPr lang="en-US" dirty="0" smtClean="0"/>
              <a:t> </a:t>
            </a:r>
            <a:endParaRPr lang="ro-RO" dirty="0" smtClean="0"/>
          </a:p>
          <a:p>
            <a:pPr marL="109728" indent="0">
              <a:buNone/>
            </a:pPr>
            <a:r>
              <a:rPr lang="en-US" b="1" dirty="0" smtClean="0"/>
              <a:t>3</a:t>
            </a:r>
            <a:r>
              <a:rPr lang="en-US" b="1" dirty="0"/>
              <a:t>. </a:t>
            </a:r>
            <a:r>
              <a:rPr lang="vi-VN" b="1" dirty="0"/>
              <a:t>Constituția </a:t>
            </a:r>
            <a:r>
              <a:rPr lang="vi-VN" b="1" dirty="0" smtClean="0"/>
              <a:t>României</a:t>
            </a:r>
            <a:endParaRPr lang="ro-RO" b="1" dirty="0" smtClean="0"/>
          </a:p>
          <a:p>
            <a:pPr marL="109728" indent="0">
              <a:buNone/>
            </a:pPr>
            <a:r>
              <a:rPr lang="ro-RO" b="1" dirty="0"/>
              <a:t>	</a:t>
            </a:r>
            <a:r>
              <a:rPr lang="vi-VN" dirty="0" smtClean="0"/>
              <a:t>Garantează </a:t>
            </a:r>
            <a:r>
              <a:rPr lang="vi-VN" dirty="0"/>
              <a:t>egalitatea în fața legiiInterzice discriminarea pe criteriul de sex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r>
              <a:rPr lang="en-US" dirty="0" err="1"/>
              <a:t>Cadrul</a:t>
            </a:r>
            <a:r>
              <a:rPr lang="en-US" dirty="0"/>
              <a:t> legal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România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408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449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Ce este violența?</vt:lpstr>
      <vt:lpstr>Ce este violența domestică?</vt:lpstr>
      <vt:lpstr>Ce este violența sexuală?</vt:lpstr>
      <vt:lpstr>Egalitatea de gen</vt:lpstr>
      <vt:lpstr>Mituri vs Realitate</vt:lpstr>
      <vt:lpstr>Impactul violenței</vt:lpstr>
      <vt:lpstr>Ce pot face elevii?</vt:lpstr>
      <vt:lpstr>Concluzie</vt:lpstr>
      <vt:lpstr>Cadrul legal în România</vt:lpstr>
      <vt:lpstr>Ce spune legea în România?</vt:lpstr>
      <vt:lpstr>Concluzie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BIBLIOTECA</dc:creator>
  <cp:lastModifiedBy>BIBLIOTECA</cp:lastModifiedBy>
  <cp:revision>19</cp:revision>
  <dcterms:created xsi:type="dcterms:W3CDTF">2006-08-16T00:00:00Z</dcterms:created>
  <dcterms:modified xsi:type="dcterms:W3CDTF">2026-02-18T08:27:07Z</dcterms:modified>
</cp:coreProperties>
</file>