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72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74" r:id="rId14"/>
    <p:sldId id="275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3C198-E272-4C29-BD3D-61A03117467B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54F7C-AB72-4718-AED9-66CD65D48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60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554F7C-AB72-4718-AED9-66CD65D4809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31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2686050"/>
          </a:xfrm>
        </p:spPr>
        <p:txBody>
          <a:bodyPr>
            <a:normAutofit/>
          </a:bodyPr>
          <a:lstStyle/>
          <a:p>
            <a:r>
              <a:rPr lang="vi-VN" dirty="0"/>
              <a:t>Egalitatea de șanse și tratament între femei </a:t>
            </a:r>
            <a:r>
              <a:rPr lang="vi-VN" dirty="0" smtClean="0"/>
              <a:t>și</a:t>
            </a:r>
            <a:r>
              <a:rPr lang="ro-RO" dirty="0" smtClean="0"/>
              <a:t> </a:t>
            </a:r>
            <a:r>
              <a:rPr lang="vi-VN" dirty="0" smtClean="0"/>
              <a:t>bărbați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 dirty="0" smtClean="0"/>
              <a:t>Rolul </a:t>
            </a:r>
            <a:r>
              <a:rPr lang="vi-VN" dirty="0"/>
              <a:t>cadrelor didactice în promovarea unui mediu școlar sigur și echitabil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868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Cui se adresează în caz de </a:t>
            </a:r>
            <a:r>
              <a:rPr lang="vi-VN" dirty="0" smtClean="0"/>
              <a:t>suspiciune</a:t>
            </a:r>
            <a:endParaRPr lang="ro-RO" dirty="0" smtClean="0"/>
          </a:p>
          <a:p>
            <a:r>
              <a:rPr lang="vi-VN" dirty="0" smtClean="0"/>
              <a:t>Obligația </a:t>
            </a:r>
            <a:r>
              <a:rPr lang="vi-VN" dirty="0"/>
              <a:t>de </a:t>
            </a:r>
            <a:r>
              <a:rPr lang="vi-VN" dirty="0" smtClean="0"/>
              <a:t>raportare</a:t>
            </a:r>
            <a:endParaRPr lang="ro-RO" dirty="0" smtClean="0"/>
          </a:p>
          <a:p>
            <a:r>
              <a:rPr lang="vi-VN" dirty="0" smtClean="0"/>
              <a:t>Confidențialitatea informațiilor</a:t>
            </a:r>
            <a:endParaRPr lang="ro-RO" dirty="0" smtClean="0"/>
          </a:p>
          <a:p>
            <a:r>
              <a:rPr lang="vi-VN" dirty="0" smtClean="0"/>
              <a:t>Procedura internă</a:t>
            </a:r>
            <a:endParaRPr lang="ro-RO" dirty="0"/>
          </a:p>
          <a:p>
            <a:r>
              <a:rPr lang="vi-VN" dirty="0"/>
              <a:t>Responsabilitatea legală și morală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Ce </a:t>
            </a:r>
            <a:r>
              <a:rPr lang="fr-FR" dirty="0" err="1"/>
              <a:t>trebuie</a:t>
            </a:r>
            <a:r>
              <a:rPr lang="fr-FR" dirty="0"/>
              <a:t> </a:t>
            </a:r>
            <a:r>
              <a:rPr lang="fr-FR" dirty="0" err="1"/>
              <a:t>să</a:t>
            </a:r>
            <a:r>
              <a:rPr lang="fr-FR" dirty="0"/>
              <a:t> </a:t>
            </a:r>
            <a:r>
              <a:rPr lang="fr-FR" dirty="0" err="1"/>
              <a:t>știe</a:t>
            </a:r>
            <a:r>
              <a:rPr lang="fr-FR" dirty="0"/>
              <a:t> </a:t>
            </a:r>
            <a:r>
              <a:rPr lang="fr-FR" dirty="0" err="1"/>
              <a:t>cadrele</a:t>
            </a:r>
            <a:r>
              <a:rPr lang="fr-FR" dirty="0"/>
              <a:t> </a:t>
            </a:r>
            <a:r>
              <a:rPr lang="fr-FR" dirty="0" err="1"/>
              <a:t>didactice</a:t>
            </a:r>
            <a:r>
              <a:rPr lang="fr-F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89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Identificarea </a:t>
            </a:r>
            <a:r>
              <a:rPr lang="vi-VN" dirty="0" smtClean="0"/>
              <a:t>situației</a:t>
            </a:r>
            <a:endParaRPr lang="ro-RO" dirty="0" smtClean="0"/>
          </a:p>
          <a:p>
            <a:r>
              <a:rPr lang="vi-VN" dirty="0" smtClean="0"/>
              <a:t>Discuție </a:t>
            </a:r>
            <a:r>
              <a:rPr lang="vi-VN" dirty="0"/>
              <a:t>cu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persoana în cauză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/>
              <a:t>(în condiții de siguranță</a:t>
            </a:r>
            <a:r>
              <a:rPr lang="vi-VN" dirty="0" smtClean="0"/>
              <a:t>)</a:t>
            </a:r>
            <a:endParaRPr lang="ro-RO" dirty="0" smtClean="0"/>
          </a:p>
          <a:p>
            <a:r>
              <a:rPr lang="vi-VN" dirty="0" smtClean="0"/>
              <a:t>Informarea </a:t>
            </a:r>
            <a:r>
              <a:rPr lang="vi-VN" dirty="0"/>
              <a:t>conducerii / </a:t>
            </a:r>
            <a:r>
              <a:rPr lang="vi-VN" dirty="0" smtClean="0"/>
              <a:t>comisiei</a:t>
            </a:r>
            <a:endParaRPr lang="ro-RO" dirty="0" smtClean="0"/>
          </a:p>
          <a:p>
            <a:r>
              <a:rPr lang="vi-VN" dirty="0" smtClean="0"/>
              <a:t>Documentarea cazului</a:t>
            </a:r>
            <a:endParaRPr lang="ro-RO" dirty="0" smtClean="0"/>
          </a:p>
          <a:p>
            <a:r>
              <a:rPr lang="vi-VN" dirty="0" smtClean="0"/>
              <a:t>Sesizarea </a:t>
            </a:r>
            <a:r>
              <a:rPr lang="vi-VN" dirty="0"/>
              <a:t>autorităților (dacă este cazul)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Procedura</a:t>
            </a:r>
            <a:r>
              <a:rPr lang="en-US" dirty="0"/>
              <a:t> de </a:t>
            </a:r>
            <a:r>
              <a:rPr lang="en-US" dirty="0" err="1"/>
              <a:t>intervenție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621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Activități educative </a:t>
            </a:r>
            <a:r>
              <a:rPr lang="vi-VN" dirty="0" smtClean="0"/>
              <a:t>tematice</a:t>
            </a:r>
            <a:endParaRPr lang="ro-RO" dirty="0" smtClean="0"/>
          </a:p>
          <a:p>
            <a:r>
              <a:rPr lang="vi-VN" dirty="0" smtClean="0"/>
              <a:t>Campanii </a:t>
            </a:r>
            <a:r>
              <a:rPr lang="vi-VN" dirty="0"/>
              <a:t>de </a:t>
            </a:r>
            <a:r>
              <a:rPr lang="vi-VN" dirty="0" smtClean="0"/>
              <a:t>informare</a:t>
            </a:r>
            <a:endParaRPr lang="ro-RO" dirty="0" smtClean="0"/>
          </a:p>
          <a:p>
            <a:r>
              <a:rPr lang="vi-VN" dirty="0" smtClean="0"/>
              <a:t>Parteneriate </a:t>
            </a:r>
            <a:r>
              <a:rPr lang="vi-VN" dirty="0"/>
              <a:t>cu </a:t>
            </a:r>
            <a:r>
              <a:rPr lang="vi-VN" dirty="0" smtClean="0"/>
              <a:t>specialiști</a:t>
            </a:r>
            <a:endParaRPr lang="ro-RO" dirty="0" smtClean="0"/>
          </a:p>
          <a:p>
            <a:r>
              <a:rPr lang="vi-VN" dirty="0" smtClean="0"/>
              <a:t>Crearea </a:t>
            </a:r>
            <a:r>
              <a:rPr lang="vi-VN" dirty="0"/>
              <a:t>unui climat bazat pe respect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Prevenția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mediul</a:t>
            </a:r>
            <a:r>
              <a:rPr lang="en-US" dirty="0"/>
              <a:t> </a:t>
            </a:r>
            <a:r>
              <a:rPr lang="en-US" dirty="0" err="1"/>
              <a:t>școlar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697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153400" cy="5071872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vi-VN" dirty="0" smtClean="0"/>
              <a:t>Instituții </a:t>
            </a:r>
            <a:r>
              <a:rPr lang="vi-VN" dirty="0"/>
              <a:t>publice</a:t>
            </a:r>
            <a:r>
              <a:rPr lang="vi-VN" dirty="0" smtClean="0"/>
              <a:t>:</a:t>
            </a:r>
            <a:endParaRPr lang="ro-RO" dirty="0" smtClean="0"/>
          </a:p>
          <a:p>
            <a:pPr marL="109728" indent="0">
              <a:buNone/>
            </a:pPr>
            <a:r>
              <a:rPr lang="vi-VN" b="1" dirty="0" smtClean="0"/>
              <a:t>Direcția </a:t>
            </a:r>
            <a:r>
              <a:rPr lang="vi-VN" b="1" dirty="0"/>
              <a:t>Generală de Asistență Socială și Protecția Copilului (DGASPC</a:t>
            </a:r>
            <a:r>
              <a:rPr lang="vi-VN" b="1" dirty="0" smtClean="0"/>
              <a:t>)</a:t>
            </a:r>
            <a:endParaRPr lang="ro-RO" b="1" dirty="0" smtClean="0"/>
          </a:p>
          <a:p>
            <a:pPr marL="365760" lvl="1" indent="0">
              <a:buNone/>
            </a:pPr>
            <a:r>
              <a:rPr lang="vi-VN" dirty="0" smtClean="0"/>
              <a:t>✔ </a:t>
            </a:r>
            <a:r>
              <a:rPr lang="vi-VN" dirty="0"/>
              <a:t>Intervenție în cazuri de </a:t>
            </a:r>
            <a:r>
              <a:rPr lang="vi-VN" dirty="0" smtClean="0"/>
              <a:t>abuz</a:t>
            </a:r>
            <a:endParaRPr lang="ro-RO" dirty="0" smtClean="0"/>
          </a:p>
          <a:p>
            <a:pPr marL="365760" lvl="1" indent="0">
              <a:buNone/>
            </a:pPr>
            <a:r>
              <a:rPr lang="vi-VN" dirty="0" smtClean="0"/>
              <a:t>✔ </a:t>
            </a:r>
            <a:r>
              <a:rPr lang="vi-VN" dirty="0"/>
              <a:t>Consiliere pentru </a:t>
            </a:r>
            <a:r>
              <a:rPr lang="vi-VN" dirty="0" smtClean="0"/>
              <a:t>victime</a:t>
            </a:r>
            <a:endParaRPr lang="ro-RO" dirty="0" smtClean="0"/>
          </a:p>
          <a:p>
            <a:pPr marL="109728" indent="0">
              <a:buNone/>
            </a:pPr>
            <a:r>
              <a:rPr lang="vi-VN" b="1" dirty="0" smtClean="0"/>
              <a:t>Inspectoratul </a:t>
            </a:r>
            <a:r>
              <a:rPr lang="vi-VN" b="1" dirty="0"/>
              <a:t>de Poliție Județean (IPJ</a:t>
            </a:r>
            <a:r>
              <a:rPr lang="vi-VN" b="1" dirty="0" smtClean="0"/>
              <a:t>)</a:t>
            </a:r>
            <a:endParaRPr lang="ro-RO" b="1" dirty="0" smtClean="0"/>
          </a:p>
          <a:p>
            <a:pPr marL="365760" lvl="1" indent="0">
              <a:buNone/>
            </a:pPr>
            <a:r>
              <a:rPr lang="vi-VN" dirty="0" smtClean="0"/>
              <a:t>✔ </a:t>
            </a:r>
            <a:r>
              <a:rPr lang="vi-VN" dirty="0"/>
              <a:t>Prevenirea violenței și siguranță </a:t>
            </a:r>
            <a:r>
              <a:rPr lang="vi-VN" dirty="0" smtClean="0"/>
              <a:t>personală</a:t>
            </a:r>
            <a:endParaRPr lang="ro-RO" dirty="0" smtClean="0"/>
          </a:p>
          <a:p>
            <a:pPr marL="365760" lvl="1" indent="0">
              <a:buNone/>
            </a:pPr>
            <a:r>
              <a:rPr lang="vi-VN" dirty="0" smtClean="0"/>
              <a:t>✔ </a:t>
            </a:r>
            <a:r>
              <a:rPr lang="vi-VN" dirty="0"/>
              <a:t>Informare juridică pentru </a:t>
            </a:r>
            <a:r>
              <a:rPr lang="vi-VN" dirty="0" smtClean="0"/>
              <a:t>elevi</a:t>
            </a:r>
            <a:endParaRPr lang="ro-RO" dirty="0" smtClean="0"/>
          </a:p>
          <a:p>
            <a:pPr marL="109728" indent="0">
              <a:buNone/>
            </a:pPr>
            <a:r>
              <a:rPr lang="vi-VN" b="1" dirty="0" smtClean="0"/>
              <a:t>Agenția </a:t>
            </a:r>
            <a:r>
              <a:rPr lang="vi-VN" b="1" dirty="0"/>
              <a:t>Națională pentru Egalitate de Șanse între Femei și Bărbați (ANES</a:t>
            </a:r>
            <a:r>
              <a:rPr lang="vi-VN" b="1" dirty="0" smtClean="0"/>
              <a:t>)</a:t>
            </a:r>
            <a:endParaRPr lang="ro-RO" b="1" dirty="0" smtClean="0"/>
          </a:p>
          <a:p>
            <a:pPr marL="365760" lvl="1" indent="0">
              <a:buNone/>
            </a:pPr>
            <a:r>
              <a:rPr lang="vi-VN" dirty="0" smtClean="0"/>
              <a:t>✔ </a:t>
            </a:r>
            <a:r>
              <a:rPr lang="vi-VN" dirty="0"/>
              <a:t>Programe privind egalitatea de </a:t>
            </a:r>
            <a:r>
              <a:rPr lang="vi-VN" dirty="0" smtClean="0"/>
              <a:t>șanse</a:t>
            </a:r>
            <a:endParaRPr lang="ro-RO" dirty="0" smtClean="0"/>
          </a:p>
          <a:p>
            <a:pPr marL="365760" lvl="1" indent="0">
              <a:buNone/>
            </a:pPr>
            <a:r>
              <a:rPr lang="vi-VN" dirty="0" smtClean="0"/>
              <a:t>✔ </a:t>
            </a:r>
            <a:r>
              <a:rPr lang="vi-VN" dirty="0"/>
              <a:t>Campanii </a:t>
            </a:r>
            <a:r>
              <a:rPr lang="vi-VN" dirty="0" smtClean="0"/>
              <a:t>anti-violență</a:t>
            </a:r>
            <a:endParaRPr lang="ro-RO" dirty="0" smtClean="0"/>
          </a:p>
          <a:p>
            <a:pPr marL="109728" indent="0">
              <a:buNone/>
            </a:pPr>
            <a:r>
              <a:rPr lang="vi-VN" b="1" dirty="0" smtClean="0"/>
              <a:t>Ministerul Educației</a:t>
            </a:r>
            <a:endParaRPr lang="ro-RO" b="1" dirty="0" smtClean="0"/>
          </a:p>
          <a:p>
            <a:pPr marL="365760" lvl="1" indent="0">
              <a:buNone/>
            </a:pPr>
            <a:r>
              <a:rPr lang="vi-VN" dirty="0" smtClean="0"/>
              <a:t>✔ </a:t>
            </a:r>
            <a:r>
              <a:rPr lang="vi-VN" dirty="0"/>
              <a:t>Programe „Școala în siguranță</a:t>
            </a:r>
            <a:r>
              <a:rPr lang="vi-VN" dirty="0" smtClean="0"/>
              <a:t>”</a:t>
            </a:r>
            <a:endParaRPr lang="ro-RO" dirty="0" smtClean="0"/>
          </a:p>
          <a:p>
            <a:pPr marL="365760" lvl="1" indent="0">
              <a:buNone/>
            </a:pPr>
            <a:r>
              <a:rPr lang="vi-VN" dirty="0" smtClean="0"/>
              <a:t>✔ </a:t>
            </a:r>
            <a:r>
              <a:rPr lang="vi-VN" dirty="0"/>
              <a:t>Strategii educaționale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dirty="0"/>
              <a:t>Parteneriate instituționale pentru prevenirea violenței și promovarea egalității de șanse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04115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16691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o-RO" b="1" dirty="0"/>
              <a:t>ONG-uri specializate:</a:t>
            </a:r>
          </a:p>
          <a:p>
            <a:pPr>
              <a:buFont typeface="Wingdings" pitchFamily="2" charset="2"/>
              <a:buChar char="q"/>
            </a:pPr>
            <a:r>
              <a:rPr lang="vi-VN" b="1" dirty="0" smtClean="0"/>
              <a:t>Asociația </a:t>
            </a:r>
            <a:r>
              <a:rPr lang="vi-VN" b="1" dirty="0"/>
              <a:t>Necuvinte </a:t>
            </a:r>
            <a:r>
              <a:rPr lang="vi-VN" dirty="0"/>
              <a:t>– prevenirea violenței asupra </a:t>
            </a:r>
            <a:r>
              <a:rPr lang="vi-VN" dirty="0" smtClean="0"/>
              <a:t>femeilor</a:t>
            </a:r>
            <a:endParaRPr lang="ro-RO" dirty="0" smtClean="0"/>
          </a:p>
          <a:p>
            <a:pPr>
              <a:buFont typeface="Wingdings" pitchFamily="2" charset="2"/>
              <a:buChar char="q"/>
            </a:pPr>
            <a:r>
              <a:rPr lang="vi-VN" b="1" dirty="0" smtClean="0"/>
              <a:t>Fundația </a:t>
            </a:r>
            <a:r>
              <a:rPr lang="vi-VN" b="1" dirty="0"/>
              <a:t>Sensiblu </a:t>
            </a:r>
            <a:r>
              <a:rPr lang="vi-VN" dirty="0"/>
              <a:t>– sprijin pentru </a:t>
            </a:r>
            <a:r>
              <a:rPr lang="vi-VN" dirty="0" smtClean="0"/>
              <a:t>victime</a:t>
            </a:r>
            <a:endParaRPr lang="ro-RO" dirty="0" smtClean="0"/>
          </a:p>
          <a:p>
            <a:pPr>
              <a:buFont typeface="Wingdings" pitchFamily="2" charset="2"/>
              <a:buChar char="q"/>
            </a:pPr>
            <a:r>
              <a:rPr lang="vi-VN" b="1" dirty="0" smtClean="0"/>
              <a:t>Asociația </a:t>
            </a:r>
            <a:r>
              <a:rPr lang="vi-VN" b="1" dirty="0"/>
              <a:t>Telefonul Copilului (116 111) – consiliere gratuită pentru </a:t>
            </a:r>
            <a:r>
              <a:rPr lang="vi-VN" b="1" dirty="0" smtClean="0"/>
              <a:t>copii</a:t>
            </a:r>
            <a:endParaRPr lang="ro-RO" b="1" dirty="0" smtClean="0"/>
          </a:p>
          <a:p>
            <a:pPr>
              <a:buFont typeface="Wingdings" pitchFamily="2" charset="2"/>
              <a:buChar char="q"/>
            </a:pPr>
            <a:r>
              <a:rPr lang="vi-VN" b="1" dirty="0" smtClean="0"/>
              <a:t>Centrul </a:t>
            </a:r>
            <a:r>
              <a:rPr lang="vi-VN" b="1" dirty="0"/>
              <a:t>FILIA </a:t>
            </a:r>
            <a:r>
              <a:rPr lang="vi-VN" dirty="0"/>
              <a:t>– educație pentru egalitate de </a:t>
            </a:r>
            <a:r>
              <a:rPr lang="vi-VN" dirty="0" smtClean="0"/>
              <a:t>gen</a:t>
            </a:r>
            <a:endParaRPr lang="ro-RO" dirty="0" smtClean="0"/>
          </a:p>
          <a:p>
            <a:pPr marL="109728" indent="0">
              <a:buNone/>
            </a:pPr>
            <a:endParaRPr lang="ro-RO" dirty="0" smtClean="0"/>
          </a:p>
          <a:p>
            <a:pPr marL="109728" indent="0">
              <a:buNone/>
            </a:pPr>
            <a:r>
              <a:rPr lang="vi-VN" b="1" dirty="0" smtClean="0"/>
              <a:t>Alte </a:t>
            </a:r>
            <a:r>
              <a:rPr lang="vi-VN" b="1" dirty="0"/>
              <a:t>instituții</a:t>
            </a:r>
            <a:r>
              <a:rPr lang="vi-VN" dirty="0" smtClean="0"/>
              <a:t>:</a:t>
            </a:r>
            <a:endParaRPr lang="ro-RO" dirty="0" smtClean="0"/>
          </a:p>
          <a:p>
            <a:pPr>
              <a:buFont typeface="Wingdings" pitchFamily="2" charset="2"/>
              <a:buChar char="q"/>
            </a:pPr>
            <a:r>
              <a:rPr lang="vi-VN" b="1" dirty="0" smtClean="0"/>
              <a:t>Direcția </a:t>
            </a:r>
            <a:r>
              <a:rPr lang="vi-VN" b="1" dirty="0"/>
              <a:t>de Sănătate Publică (DSP) </a:t>
            </a:r>
            <a:r>
              <a:rPr lang="vi-VN" dirty="0"/>
              <a:t>– educație pentru </a:t>
            </a:r>
            <a:r>
              <a:rPr lang="vi-VN" dirty="0" smtClean="0"/>
              <a:t>sănătate</a:t>
            </a:r>
            <a:endParaRPr lang="ro-RO" dirty="0" smtClean="0"/>
          </a:p>
          <a:p>
            <a:pPr>
              <a:buFont typeface="Wingdings" pitchFamily="2" charset="2"/>
              <a:buChar char="q"/>
            </a:pPr>
            <a:r>
              <a:rPr lang="vi-VN" b="1" dirty="0" smtClean="0"/>
              <a:t>Serviciul </a:t>
            </a:r>
            <a:r>
              <a:rPr lang="vi-VN" b="1" dirty="0"/>
              <a:t>de Probațiune </a:t>
            </a:r>
            <a:r>
              <a:rPr lang="vi-VN" dirty="0"/>
              <a:t>– prevenirea recidivei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ONG-uri și alte instituții relevante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114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Egalitatea de șanse este o obligație legală și </a:t>
            </a:r>
            <a:r>
              <a:rPr lang="vi-VN" dirty="0" smtClean="0"/>
              <a:t>morală</a:t>
            </a:r>
            <a:endParaRPr lang="ro-RO" dirty="0" smtClean="0"/>
          </a:p>
          <a:p>
            <a:r>
              <a:rPr lang="vi-VN" dirty="0" smtClean="0"/>
              <a:t>Cadrele </a:t>
            </a:r>
            <a:r>
              <a:rPr lang="vi-VN" dirty="0"/>
              <a:t>didactice au un rol </a:t>
            </a:r>
            <a:r>
              <a:rPr lang="vi-VN" dirty="0" smtClean="0"/>
              <a:t>esențial</a:t>
            </a:r>
            <a:endParaRPr lang="ro-RO" dirty="0" smtClean="0"/>
          </a:p>
          <a:p>
            <a:r>
              <a:rPr lang="vi-VN" dirty="0" smtClean="0"/>
              <a:t>Comisia </a:t>
            </a:r>
            <a:r>
              <a:rPr lang="vi-VN" dirty="0"/>
              <a:t>școlii este un sprijin, nu un instrument </a:t>
            </a:r>
            <a:r>
              <a:rPr lang="vi-VN" dirty="0" smtClean="0"/>
              <a:t>sancționator</a:t>
            </a:r>
            <a:endParaRPr lang="ro-RO" dirty="0" smtClean="0"/>
          </a:p>
          <a:p>
            <a:r>
              <a:rPr lang="vi-VN" dirty="0" smtClean="0"/>
              <a:t>Scopul</a:t>
            </a:r>
            <a:r>
              <a:rPr lang="vi-VN" dirty="0"/>
              <a:t>: protejarea elevilor și crearea unui mediu sigur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Concluzii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61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Constituția</a:t>
            </a:r>
            <a:r>
              <a:rPr lang="en-US" dirty="0"/>
              <a:t> </a:t>
            </a:r>
            <a:r>
              <a:rPr lang="en-US" dirty="0" err="1"/>
              <a:t>României</a:t>
            </a:r>
            <a:r>
              <a:rPr lang="en-US" dirty="0"/>
              <a:t> – </a:t>
            </a:r>
            <a:r>
              <a:rPr lang="ro-RO" dirty="0" smtClean="0"/>
              <a:t>garantează </a:t>
            </a:r>
            <a:r>
              <a:rPr lang="en-US" dirty="0" err="1" smtClean="0"/>
              <a:t>egalitatea</a:t>
            </a:r>
            <a:r>
              <a:rPr lang="en-US" dirty="0" smtClean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drepturi</a:t>
            </a:r>
            <a:endParaRPr lang="ro-RO" dirty="0" smtClean="0"/>
          </a:p>
          <a:p>
            <a:r>
              <a:rPr lang="vi-VN" dirty="0" smtClean="0"/>
              <a:t>Legea </a:t>
            </a:r>
            <a:r>
              <a:rPr lang="vi-VN" dirty="0"/>
              <a:t>nr. 202/2002 privind egalitatea de șanse și tratament între femei și </a:t>
            </a:r>
            <a:r>
              <a:rPr lang="vi-VN" dirty="0" smtClean="0"/>
              <a:t>bărbați</a:t>
            </a:r>
            <a:endParaRPr lang="ro-RO" dirty="0" smtClean="0"/>
          </a:p>
          <a:p>
            <a:r>
              <a:rPr lang="vi-VN" dirty="0" smtClean="0"/>
              <a:t>Legea </a:t>
            </a:r>
            <a:r>
              <a:rPr lang="vi-VN" dirty="0"/>
              <a:t>nr. 272/2004 privind protecția și promovarea drepturilor </a:t>
            </a:r>
            <a:r>
              <a:rPr lang="vi-VN" dirty="0" smtClean="0"/>
              <a:t>copilului</a:t>
            </a:r>
            <a:endParaRPr lang="ro-RO" dirty="0" smtClean="0"/>
          </a:p>
          <a:p>
            <a:r>
              <a:rPr lang="vi-VN" dirty="0" smtClean="0"/>
              <a:t>Legea </a:t>
            </a:r>
            <a:r>
              <a:rPr lang="vi-VN" dirty="0"/>
              <a:t>nr. 217/2003 pentru prevenirea și combaterea violenței </a:t>
            </a:r>
            <a:r>
              <a:rPr lang="vi-VN" dirty="0" smtClean="0"/>
              <a:t>domestice</a:t>
            </a:r>
            <a:endParaRPr lang="ro-RO" dirty="0" smtClean="0"/>
          </a:p>
          <a:p>
            <a:r>
              <a:rPr lang="vi-VN" dirty="0" smtClean="0"/>
              <a:t>Metodologii </a:t>
            </a:r>
            <a:r>
              <a:rPr lang="vi-VN" dirty="0"/>
              <a:t>și regulamente interne ale unității de învățământ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/>
              <a:t>Cadrul legislativ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873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Acces egal la educație, resurse și </a:t>
            </a:r>
            <a:r>
              <a:rPr lang="vi-VN" dirty="0" smtClean="0"/>
              <a:t>oportunități</a:t>
            </a:r>
            <a:endParaRPr lang="ro-RO" dirty="0" smtClean="0"/>
          </a:p>
          <a:p>
            <a:r>
              <a:rPr lang="vi-VN" dirty="0" smtClean="0"/>
              <a:t>Eliminarea </a:t>
            </a:r>
            <a:r>
              <a:rPr lang="vi-VN" dirty="0"/>
              <a:t>discriminării pe criteriul de </a:t>
            </a:r>
            <a:r>
              <a:rPr lang="vi-VN" dirty="0" smtClean="0"/>
              <a:t>sex</a:t>
            </a:r>
            <a:endParaRPr lang="ro-RO" dirty="0" smtClean="0"/>
          </a:p>
          <a:p>
            <a:r>
              <a:rPr lang="vi-VN" dirty="0" smtClean="0"/>
              <a:t>Combaterea </a:t>
            </a:r>
            <a:r>
              <a:rPr lang="vi-VN" dirty="0"/>
              <a:t>stereotipurilor de </a:t>
            </a:r>
            <a:r>
              <a:rPr lang="vi-VN" dirty="0" smtClean="0"/>
              <a:t>gen</a:t>
            </a:r>
            <a:endParaRPr lang="ro-RO" dirty="0" smtClean="0"/>
          </a:p>
          <a:p>
            <a:r>
              <a:rPr lang="vi-VN" dirty="0" smtClean="0"/>
              <a:t>Promovarea </a:t>
            </a:r>
            <a:r>
              <a:rPr lang="vi-VN" dirty="0"/>
              <a:t>respectului și incluziunii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 Ce </a:t>
            </a:r>
            <a:r>
              <a:rPr lang="fr-FR" dirty="0" err="1"/>
              <a:t>înseamnă</a:t>
            </a:r>
            <a:r>
              <a:rPr lang="fr-FR" dirty="0"/>
              <a:t> </a:t>
            </a:r>
            <a:r>
              <a:rPr lang="fr-FR" dirty="0" err="1"/>
              <a:t>egalitatea</a:t>
            </a:r>
            <a:r>
              <a:rPr lang="fr-FR" dirty="0"/>
              <a:t> de </a:t>
            </a:r>
            <a:r>
              <a:rPr lang="fr-FR" dirty="0" err="1"/>
              <a:t>șanse</a:t>
            </a:r>
            <a:r>
              <a:rPr lang="fr-F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64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Tratament diferit nejustificat pe criteriul de </a:t>
            </a:r>
            <a:r>
              <a:rPr lang="vi-VN" dirty="0" smtClean="0"/>
              <a:t>sex</a:t>
            </a:r>
            <a:endParaRPr lang="ro-RO" dirty="0" smtClean="0"/>
          </a:p>
          <a:p>
            <a:r>
              <a:rPr lang="vi-VN" dirty="0" smtClean="0"/>
              <a:t>Discriminare directă</a:t>
            </a:r>
            <a:endParaRPr lang="ro-RO" dirty="0" smtClean="0"/>
          </a:p>
          <a:p>
            <a:r>
              <a:rPr lang="vi-VN" dirty="0" smtClean="0"/>
              <a:t>Discriminare indirectă</a:t>
            </a:r>
            <a:endParaRPr lang="ro-RO" dirty="0" smtClean="0"/>
          </a:p>
          <a:p>
            <a:r>
              <a:rPr lang="vi-VN" dirty="0" smtClean="0"/>
              <a:t>Hărțuire</a:t>
            </a:r>
            <a:r>
              <a:rPr lang="ro-RO" dirty="0" smtClean="0"/>
              <a:t> </a:t>
            </a:r>
            <a:r>
              <a:rPr lang="ro-RO" dirty="0" smtClean="0">
                <a:latin typeface="Arial" pitchFamily="34" charset="0"/>
                <a:cs typeface="Arial" pitchFamily="34" charset="0"/>
              </a:rPr>
              <a:t>morală</a:t>
            </a:r>
            <a:r>
              <a:rPr lang="ro-RO" dirty="0" smtClean="0"/>
              <a:t> </a:t>
            </a:r>
            <a:r>
              <a:rPr lang="vi-VN" dirty="0" smtClean="0"/>
              <a:t>și </a:t>
            </a:r>
            <a:r>
              <a:rPr lang="vi-VN" dirty="0"/>
              <a:t>hărțuire sexuală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discriminarea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10950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Promovarea unui limbaj </a:t>
            </a:r>
            <a:r>
              <a:rPr lang="vi-VN" dirty="0" smtClean="0"/>
              <a:t>incluziv</a:t>
            </a:r>
            <a:endParaRPr lang="ro-RO" dirty="0" smtClean="0"/>
          </a:p>
          <a:p>
            <a:r>
              <a:rPr lang="vi-VN" dirty="0" smtClean="0"/>
              <a:t>Tratarea </a:t>
            </a:r>
            <a:r>
              <a:rPr lang="vi-VN" dirty="0"/>
              <a:t>egală a </a:t>
            </a:r>
            <a:r>
              <a:rPr lang="vi-VN" dirty="0" smtClean="0"/>
              <a:t>elevilor</a:t>
            </a:r>
            <a:endParaRPr lang="ro-RO" dirty="0" smtClean="0"/>
          </a:p>
          <a:p>
            <a:r>
              <a:rPr lang="vi-VN" dirty="0" smtClean="0"/>
              <a:t>Intervenția </a:t>
            </a:r>
            <a:r>
              <a:rPr lang="vi-VN" dirty="0"/>
              <a:t>în situații de </a:t>
            </a:r>
            <a:r>
              <a:rPr lang="vi-VN" dirty="0" smtClean="0"/>
              <a:t>discriminare</a:t>
            </a:r>
            <a:endParaRPr lang="ro-RO" dirty="0" smtClean="0"/>
          </a:p>
          <a:p>
            <a:r>
              <a:rPr lang="vi-VN" dirty="0" smtClean="0"/>
              <a:t>Identificarea </a:t>
            </a:r>
            <a:r>
              <a:rPr lang="vi-VN" dirty="0"/>
              <a:t>timpurie a situațiilor de </a:t>
            </a:r>
            <a:r>
              <a:rPr lang="vi-VN" dirty="0" smtClean="0"/>
              <a:t>abuz</a:t>
            </a:r>
            <a:endParaRPr lang="ro-RO" dirty="0" smtClean="0"/>
          </a:p>
          <a:p>
            <a:r>
              <a:rPr lang="vi-VN" dirty="0" smtClean="0"/>
              <a:t>Raportarea </a:t>
            </a:r>
            <a:r>
              <a:rPr lang="vi-VN" dirty="0"/>
              <a:t>conform procedurilor interne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Rolul</a:t>
            </a:r>
            <a:r>
              <a:rPr lang="en-US" dirty="0"/>
              <a:t> </a:t>
            </a:r>
            <a:r>
              <a:rPr lang="en-US" dirty="0" err="1"/>
              <a:t>cadrelor</a:t>
            </a:r>
            <a:r>
              <a:rPr lang="en-US" dirty="0"/>
              <a:t> </a:t>
            </a:r>
            <a:r>
              <a:rPr lang="en-US" dirty="0" err="1"/>
              <a:t>didactice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030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Distribuirea echitabilă a </a:t>
            </a:r>
            <a:r>
              <a:rPr lang="vi-VN" dirty="0" smtClean="0"/>
              <a:t>sarcinilor</a:t>
            </a:r>
            <a:endParaRPr lang="ro-RO" dirty="0" smtClean="0"/>
          </a:p>
          <a:p>
            <a:r>
              <a:rPr lang="vi-VN" dirty="0" smtClean="0"/>
              <a:t>Încurajarea </a:t>
            </a:r>
            <a:r>
              <a:rPr lang="vi-VN" dirty="0"/>
              <a:t>participării </a:t>
            </a:r>
            <a:r>
              <a:rPr lang="vi-VN" dirty="0" smtClean="0"/>
              <a:t>egale</a:t>
            </a:r>
            <a:endParaRPr lang="ro-RO" dirty="0" smtClean="0"/>
          </a:p>
          <a:p>
            <a:r>
              <a:rPr lang="vi-VN" dirty="0" smtClean="0"/>
              <a:t>Evitarea </a:t>
            </a:r>
            <a:r>
              <a:rPr lang="vi-VN" dirty="0"/>
              <a:t>stereotipurilor (ex: „materii pentru fete/băieți</a:t>
            </a:r>
            <a:r>
              <a:rPr lang="vi-VN" dirty="0" smtClean="0"/>
              <a:t>”)</a:t>
            </a:r>
            <a:endParaRPr lang="ro-RO" dirty="0" smtClean="0"/>
          </a:p>
          <a:p>
            <a:r>
              <a:rPr lang="vi-VN" dirty="0" smtClean="0"/>
              <a:t>Evaluare </a:t>
            </a:r>
            <a:r>
              <a:rPr lang="vi-VN" dirty="0"/>
              <a:t>obiectivă și nediscriminatorie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Egalitatea de șanse în activitatea didactică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56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Ce este violența </a:t>
            </a:r>
            <a:r>
              <a:rPr lang="vi-VN" dirty="0" smtClean="0"/>
              <a:t>sexuală</a:t>
            </a:r>
            <a:endParaRPr lang="ro-RO" dirty="0" smtClean="0"/>
          </a:p>
          <a:p>
            <a:r>
              <a:rPr lang="vi-VN" dirty="0" smtClean="0"/>
              <a:t>Ce </a:t>
            </a:r>
            <a:r>
              <a:rPr lang="vi-VN" dirty="0"/>
              <a:t>este violența </a:t>
            </a:r>
            <a:r>
              <a:rPr lang="vi-VN" dirty="0" smtClean="0"/>
              <a:t>domestică</a:t>
            </a:r>
            <a:endParaRPr lang="ro-RO" dirty="0" smtClean="0"/>
          </a:p>
          <a:p>
            <a:r>
              <a:rPr lang="vi-VN" dirty="0" smtClean="0"/>
              <a:t>Forme </a:t>
            </a:r>
            <a:r>
              <a:rPr lang="vi-VN" dirty="0"/>
              <a:t>de </a:t>
            </a:r>
            <a:r>
              <a:rPr lang="vi-VN" dirty="0" smtClean="0"/>
              <a:t>manifestare</a:t>
            </a:r>
            <a:endParaRPr lang="ro-RO" dirty="0" smtClean="0"/>
          </a:p>
          <a:p>
            <a:r>
              <a:rPr lang="vi-VN" dirty="0" smtClean="0"/>
              <a:t>Impactul </a:t>
            </a:r>
            <a:r>
              <a:rPr lang="vi-VN" dirty="0"/>
              <a:t>asupra copilului/elevului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Violența sexuală și violența </a:t>
            </a:r>
            <a:r>
              <a:rPr lang="vi-VN" dirty="0" smtClean="0"/>
              <a:t>domestică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22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Schimbări bruște de comportamentIzolare, anxietate, </a:t>
            </a:r>
            <a:r>
              <a:rPr lang="vi-VN" dirty="0" smtClean="0"/>
              <a:t>teamă</a:t>
            </a:r>
            <a:endParaRPr lang="ro-RO" dirty="0" smtClean="0"/>
          </a:p>
          <a:p>
            <a:r>
              <a:rPr lang="vi-VN" dirty="0" smtClean="0"/>
              <a:t>Absențe repetate</a:t>
            </a:r>
            <a:endParaRPr lang="ro-RO" dirty="0" smtClean="0"/>
          </a:p>
          <a:p>
            <a:r>
              <a:rPr lang="vi-VN" dirty="0" smtClean="0"/>
              <a:t>Scăderea </a:t>
            </a:r>
            <a:r>
              <a:rPr lang="vi-VN" dirty="0"/>
              <a:t>performanței </a:t>
            </a:r>
            <a:r>
              <a:rPr lang="vi-VN" dirty="0" smtClean="0"/>
              <a:t>școlare</a:t>
            </a:r>
            <a:endParaRPr lang="ro-RO" dirty="0" smtClean="0"/>
          </a:p>
          <a:p>
            <a:r>
              <a:rPr lang="vi-VN" dirty="0" smtClean="0"/>
              <a:t>Urme </a:t>
            </a:r>
            <a:r>
              <a:rPr lang="vi-VN" dirty="0"/>
              <a:t>fizice sau comportamente sexualizate neadecvate vârstei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Semne de alarmă la elevi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295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mtClean="0"/>
              <a:t>Roluri</a:t>
            </a:r>
            <a:r>
              <a:rPr lang="vi-VN" dirty="0" smtClean="0"/>
              <a:t>:</a:t>
            </a:r>
            <a:endParaRPr lang="ro-RO" dirty="0" smtClean="0"/>
          </a:p>
          <a:p>
            <a:r>
              <a:rPr lang="vi-VN" dirty="0" smtClean="0"/>
              <a:t>Monitorizarea </a:t>
            </a:r>
            <a:r>
              <a:rPr lang="vi-VN" dirty="0"/>
              <a:t>respectării principiilor </a:t>
            </a:r>
            <a:r>
              <a:rPr lang="vi-VN" dirty="0" smtClean="0"/>
              <a:t>egalității</a:t>
            </a:r>
            <a:endParaRPr lang="ro-RO" dirty="0" smtClean="0"/>
          </a:p>
          <a:p>
            <a:r>
              <a:rPr lang="vi-VN" dirty="0" smtClean="0"/>
              <a:t>Prevenirea </a:t>
            </a:r>
            <a:r>
              <a:rPr lang="vi-VN" dirty="0"/>
              <a:t>situațiilor de </a:t>
            </a:r>
            <a:r>
              <a:rPr lang="vi-VN" dirty="0" smtClean="0"/>
              <a:t>discriminare</a:t>
            </a:r>
            <a:endParaRPr lang="ro-RO" dirty="0" smtClean="0"/>
          </a:p>
          <a:p>
            <a:r>
              <a:rPr lang="vi-VN" dirty="0" smtClean="0"/>
              <a:t>Gestionarea sesizărilor</a:t>
            </a:r>
            <a:endParaRPr lang="ro-RO" dirty="0" smtClean="0"/>
          </a:p>
          <a:p>
            <a:r>
              <a:rPr lang="vi-VN" dirty="0" smtClean="0"/>
              <a:t>Informarea </a:t>
            </a:r>
            <a:r>
              <a:rPr lang="vi-VN" dirty="0"/>
              <a:t>și formarea </a:t>
            </a:r>
            <a:r>
              <a:rPr lang="vi-VN" dirty="0" smtClean="0"/>
              <a:t>personalului</a:t>
            </a:r>
            <a:endParaRPr lang="ro-RO" dirty="0" smtClean="0"/>
          </a:p>
          <a:p>
            <a:r>
              <a:rPr lang="vi-VN" dirty="0" smtClean="0"/>
              <a:t>Colaborarea </a:t>
            </a:r>
            <a:r>
              <a:rPr lang="vi-VN" dirty="0"/>
              <a:t>cu instituții abilitate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Comisia</a:t>
            </a:r>
            <a:r>
              <a:rPr lang="en-US" dirty="0" smtClean="0"/>
              <a:t> la </a:t>
            </a:r>
            <a:r>
              <a:rPr lang="en-US" dirty="0" err="1" smtClean="0"/>
              <a:t>nivelul</a:t>
            </a:r>
            <a:r>
              <a:rPr lang="en-US" dirty="0" smtClean="0"/>
              <a:t> </a:t>
            </a:r>
            <a:r>
              <a:rPr lang="en-US" dirty="0" err="1" smtClean="0"/>
              <a:t>școlii</a:t>
            </a:r>
            <a:r>
              <a:rPr lang="ro-RO" dirty="0" smtClean="0"/>
              <a:t/>
            </a:r>
            <a:br>
              <a:rPr lang="ro-RO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0927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</TotalTime>
  <Words>498</Words>
  <Application>Microsoft Office PowerPoint</Application>
  <PresentationFormat>On-screen Show (4:3)</PresentationFormat>
  <Paragraphs>93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Egalitatea de șanse și tratament între femei și bărbați</vt:lpstr>
      <vt:lpstr>Cadrul legislativ</vt:lpstr>
      <vt:lpstr> Ce înseamnă egalitatea de șanse?</vt:lpstr>
      <vt:lpstr> Ce este discriminarea?</vt:lpstr>
      <vt:lpstr>Rolul cadrelor didactice</vt:lpstr>
      <vt:lpstr>Egalitatea de șanse în activitatea didactică</vt:lpstr>
      <vt:lpstr>Violența sexuală și violența domestică</vt:lpstr>
      <vt:lpstr>Semne de alarmă la elevi</vt:lpstr>
      <vt:lpstr>Comisia la nivelul școlii </vt:lpstr>
      <vt:lpstr>Ce trebuie să știe cadrele didactice?</vt:lpstr>
      <vt:lpstr>Procedura de intervenție</vt:lpstr>
      <vt:lpstr>Prevenția în mediul școlar</vt:lpstr>
      <vt:lpstr>Parteneriate instituționale pentru prevenirea violenței și promovarea egalității de șanse</vt:lpstr>
      <vt:lpstr>ONG-uri și alte instituții relevante </vt:lpstr>
      <vt:lpstr>Concluzii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BIBLIOTECA</dc:creator>
  <cp:lastModifiedBy>BIBLIOTECA</cp:lastModifiedBy>
  <cp:revision>31</cp:revision>
  <dcterms:created xsi:type="dcterms:W3CDTF">2006-08-16T00:00:00Z</dcterms:created>
  <dcterms:modified xsi:type="dcterms:W3CDTF">2026-02-18T08:41:48Z</dcterms:modified>
</cp:coreProperties>
</file>